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8" r:id="rId8"/>
    <p:sldId id="262" r:id="rId9"/>
    <p:sldId id="269" r:id="rId10"/>
    <p:sldId id="263" r:id="rId11"/>
    <p:sldId id="264" r:id="rId12"/>
    <p:sldId id="265" r:id="rId13"/>
    <p:sldId id="266" r:id="rId14"/>
    <p:sldId id="267" r:id="rId15"/>
    <p:sldId id="270" r:id="rId1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Título"/>
          <p:cNvSpPr>
            <a:spLocks noGrp="1"/>
          </p:cNvSpPr>
          <p:nvPr>
            <p:ph type="ctrTitle"/>
          </p:nvPr>
        </p:nvSpPr>
        <p:spPr>
          <a:xfrm>
            <a:off x="381000" y="4853411"/>
            <a:ext cx="8458200" cy="1222375"/>
          </a:xfrm>
        </p:spPr>
        <p:txBody>
          <a:bodyPr anchor="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16" name="15 Marcador de fecha"/>
          <p:cNvSpPr>
            <a:spLocks noGrp="1"/>
          </p:cNvSpPr>
          <p:nvPr>
            <p:ph type="dt" sz="half" idx="10"/>
          </p:nvPr>
        </p:nvSpPr>
        <p:spPr/>
        <p:txBody>
          <a:bodyPr/>
          <a:lstStyle/>
          <a:p>
            <a:fld id="{23D89A95-088F-43E0-993A-0F0DA6965899}" type="datetimeFigureOut">
              <a:rPr lang="es-MX" smtClean="0"/>
              <a:pPr/>
              <a:t>12/04/2014</a:t>
            </a:fld>
            <a:endParaRPr lang="es-MX"/>
          </a:p>
        </p:txBody>
      </p:sp>
      <p:sp>
        <p:nvSpPr>
          <p:cNvPr id="2" name="1 Marcador de pie de página"/>
          <p:cNvSpPr>
            <a:spLocks noGrp="1"/>
          </p:cNvSpPr>
          <p:nvPr>
            <p:ph type="ftr" sz="quarter" idx="11"/>
          </p:nvPr>
        </p:nvSpPr>
        <p:spPr/>
        <p:txBody>
          <a:bodyPr/>
          <a:lstStyle/>
          <a:p>
            <a:endParaRPr lang="es-MX"/>
          </a:p>
        </p:txBody>
      </p:sp>
      <p:sp>
        <p:nvSpPr>
          <p:cNvPr id="15" name="14 Marcador de número de diapositiva"/>
          <p:cNvSpPr>
            <a:spLocks noGrp="1"/>
          </p:cNvSpPr>
          <p:nvPr>
            <p:ph type="sldNum" sz="quarter" idx="12"/>
          </p:nvPr>
        </p:nvSpPr>
        <p:spPr>
          <a:xfrm>
            <a:off x="8229600" y="6473952"/>
            <a:ext cx="758952" cy="246888"/>
          </a:xfrm>
        </p:spPr>
        <p:txBody>
          <a:bodyPr/>
          <a:lstStyle/>
          <a:p>
            <a:fld id="{B201A19E-E058-49EA-BFAF-3DFC78E26CA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3D89A95-088F-43E0-993A-0F0DA6965899}" type="datetimeFigureOut">
              <a:rPr lang="es-MX" smtClean="0"/>
              <a:pPr/>
              <a:t>12/04/2014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B201A19E-E058-49EA-BFAF-3DFC78E26CA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549276"/>
            <a:ext cx="18288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549276"/>
            <a:ext cx="6248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3D89A95-088F-43E0-993A-0F0DA6965899}" type="datetimeFigureOut">
              <a:rPr lang="es-MX" smtClean="0"/>
              <a:pPr/>
              <a:t>12/04/2014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B201A19E-E058-49EA-BFAF-3DFC78E26CA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2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27" name="26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23D89A95-088F-43E0-993A-0F0DA6965899}" type="datetimeFigureOut">
              <a:rPr lang="es-MX" smtClean="0"/>
              <a:pPr/>
              <a:t>12/04/2014</a:t>
            </a:fld>
            <a:endParaRPr lang="es-MX"/>
          </a:p>
        </p:txBody>
      </p:sp>
      <p:sp>
        <p:nvSpPr>
          <p:cNvPr id="19" name="18 Marcador de pie de página"/>
          <p:cNvSpPr>
            <a:spLocks noGrp="1"/>
          </p:cNvSpPr>
          <p:nvPr>
            <p:ph type="ftr" sz="quarter" idx="11"/>
          </p:nvPr>
        </p:nvSpPr>
        <p:spPr>
          <a:xfrm>
            <a:off x="3581400" y="76200"/>
            <a:ext cx="2895600" cy="288925"/>
          </a:xfrm>
        </p:spPr>
        <p:txBody>
          <a:bodyPr/>
          <a:lstStyle/>
          <a:p>
            <a:endParaRPr lang="es-MX"/>
          </a:p>
        </p:txBody>
      </p:sp>
      <p:sp>
        <p:nvSpPr>
          <p:cNvPr id="16" name="15 Marcador de número de diapositiva"/>
          <p:cNvSpPr>
            <a:spLocks noGrp="1"/>
          </p:cNvSpPr>
          <p:nvPr>
            <p:ph type="sldNum" sz="quarter" idx="12"/>
          </p:nvPr>
        </p:nvSpPr>
        <p:spPr>
          <a:xfrm>
            <a:off x="8229600" y="6473952"/>
            <a:ext cx="758952" cy="246888"/>
          </a:xfrm>
        </p:spPr>
        <p:txBody>
          <a:bodyPr/>
          <a:lstStyle/>
          <a:p>
            <a:fld id="{B201A19E-E058-49EA-BFAF-3DFC78E26CA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texto"/>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9" name="18 Marcador de fecha"/>
          <p:cNvSpPr>
            <a:spLocks noGrp="1"/>
          </p:cNvSpPr>
          <p:nvPr>
            <p:ph type="dt" sz="half" idx="10"/>
          </p:nvPr>
        </p:nvSpPr>
        <p:spPr/>
        <p:txBody>
          <a:bodyPr/>
          <a:lstStyle/>
          <a:p>
            <a:fld id="{23D89A95-088F-43E0-993A-0F0DA6965899}" type="datetimeFigureOut">
              <a:rPr lang="es-MX" smtClean="0"/>
              <a:pPr/>
              <a:t>12/04/2014</a:t>
            </a:fld>
            <a:endParaRPr lang="es-MX"/>
          </a:p>
        </p:txBody>
      </p:sp>
      <p:sp>
        <p:nvSpPr>
          <p:cNvPr id="11" name="10 Marcador de pie de página"/>
          <p:cNvSpPr>
            <a:spLocks noGrp="1"/>
          </p:cNvSpPr>
          <p:nvPr>
            <p:ph type="ftr" sz="quarter" idx="11"/>
          </p:nvPr>
        </p:nvSpPr>
        <p:spPr/>
        <p:txBody>
          <a:bodyPr/>
          <a:lstStyle/>
          <a:p>
            <a:endParaRPr lang="es-MX"/>
          </a:p>
        </p:txBody>
      </p:sp>
      <p:sp>
        <p:nvSpPr>
          <p:cNvPr id="16" name="15 Marcador de número de diapositiva"/>
          <p:cNvSpPr>
            <a:spLocks noGrp="1"/>
          </p:cNvSpPr>
          <p:nvPr>
            <p:ph type="sldNum" sz="quarter" idx="12"/>
          </p:nvPr>
        </p:nvSpPr>
        <p:spPr/>
        <p:txBody>
          <a:bodyPr/>
          <a:lstStyle/>
          <a:p>
            <a:fld id="{B201A19E-E058-49EA-BFAF-3DFC78E26CA8}" type="slidenum">
              <a:rPr lang="es-MX" smtClean="0"/>
              <a:pPr/>
              <a:t>‹Nº›</a:t>
            </a:fld>
            <a:endParaRPr lang="es-MX"/>
          </a:p>
        </p:txBody>
      </p:sp>
      <p:sp>
        <p:nvSpPr>
          <p:cNvPr id="8" name="7 Título"/>
          <p:cNvSpPr>
            <a:spLocks noGrp="1"/>
          </p:cNvSpPr>
          <p:nvPr>
            <p:ph type="title"/>
          </p:nvPr>
        </p:nvSpPr>
        <p:spPr>
          <a:xfrm>
            <a:off x="180475" y="2947085"/>
            <a:ext cx="8686800" cy="1184825"/>
          </a:xfrm>
        </p:spPr>
        <p:txBody>
          <a:bodyPr rtlCol="0" anchor="t"/>
          <a:lstStyle>
            <a:lvl1pPr algn="r">
              <a:defRPr/>
            </a:lvl1pPr>
          </a:lstStyle>
          <a:p>
            <a:r>
              <a:rPr kumimoji="0" lang="es-ES" smtClean="0"/>
              <a:t>Haga clic para modificar el estilo de título del patrón</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0" name="1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4" name="13 Marcador de contenido"/>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0"/>
          </p:nvPr>
        </p:nvSpPr>
        <p:spPr/>
        <p:txBody>
          <a:bodyPr/>
          <a:lstStyle/>
          <a:p>
            <a:fld id="{23D89A95-088F-43E0-993A-0F0DA6965899}" type="datetimeFigureOut">
              <a:rPr lang="es-MX" smtClean="0"/>
              <a:pPr/>
              <a:t>12/04/2014</a:t>
            </a:fld>
            <a:endParaRPr lang="es-MX"/>
          </a:p>
        </p:txBody>
      </p:sp>
      <p:sp>
        <p:nvSpPr>
          <p:cNvPr id="10" name="9 Marcador de pie de página"/>
          <p:cNvSpPr>
            <a:spLocks noGrp="1"/>
          </p:cNvSpPr>
          <p:nvPr>
            <p:ph type="ftr" sz="quarter" idx="11"/>
          </p:nvPr>
        </p:nvSpPr>
        <p:spPr/>
        <p:txBody>
          <a:bodyPr/>
          <a:lstStyle/>
          <a:p>
            <a:endParaRPr lang="es-MX"/>
          </a:p>
        </p:txBody>
      </p:sp>
      <p:sp>
        <p:nvSpPr>
          <p:cNvPr id="31" name="30 Marcador de número de diapositiva"/>
          <p:cNvSpPr>
            <a:spLocks noGrp="1"/>
          </p:cNvSpPr>
          <p:nvPr>
            <p:ph type="sldNum" sz="quarter" idx="12"/>
          </p:nvPr>
        </p:nvSpPr>
        <p:spPr/>
        <p:txBody>
          <a:bodyPr/>
          <a:lstStyle/>
          <a:p>
            <a:fld id="{B201A19E-E058-49EA-BFAF-3DFC78E26CA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9" name="28 Título"/>
          <p:cNvSpPr>
            <a:spLocks noGrp="1"/>
          </p:cNvSpPr>
          <p:nvPr>
            <p:ph type="title"/>
          </p:nvPr>
        </p:nvSpPr>
        <p:spPr>
          <a:xfrm>
            <a:off x="304800" y="5410200"/>
            <a:ext cx="8610600" cy="882650"/>
          </a:xfrm>
        </p:spPr>
        <p:txBody>
          <a:bodyPr anchor="ctr"/>
          <a:lstStyle>
            <a:lvl1pPr>
              <a:defRPr/>
            </a:lvl1p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25" name="24 Marcador de texto"/>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8" name="27 Marcador de contenido"/>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0"/>
          </p:nvPr>
        </p:nvSpPr>
        <p:spPr/>
        <p:txBody>
          <a:bodyPr/>
          <a:lstStyle/>
          <a:p>
            <a:fld id="{23D89A95-088F-43E0-993A-0F0DA6965899}" type="datetimeFigureOut">
              <a:rPr lang="es-MX" smtClean="0"/>
              <a:pPr/>
              <a:t>12/04/2014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a:xfrm>
            <a:off x="8229600" y="6477000"/>
            <a:ext cx="762000" cy="246888"/>
          </a:xfrm>
        </p:spPr>
        <p:txBody>
          <a:bodyPr/>
          <a:lstStyle/>
          <a:p>
            <a:fld id="{B201A19E-E058-49EA-BFAF-3DFC78E26CA8}" type="slidenum">
              <a:rPr lang="es-MX" smtClean="0"/>
              <a:pPr/>
              <a:t>‹Nº›</a:t>
            </a:fld>
            <a:endParaRPr lang="es-MX"/>
          </a:p>
        </p:txBody>
      </p:sp>
      <p:sp>
        <p:nvSpPr>
          <p:cNvPr id="11" name="10 Conector recto"/>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0" name="2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23D89A95-088F-43E0-993A-0F0DA6965899}" type="datetimeFigureOut">
              <a:rPr lang="es-MX" smtClean="0"/>
              <a:pPr/>
              <a:t>12/04/2014</a:t>
            </a:fld>
            <a:endParaRPr lang="es-MX"/>
          </a:p>
        </p:txBody>
      </p:sp>
      <p:sp>
        <p:nvSpPr>
          <p:cNvPr id="21" name="20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B201A19E-E058-49EA-BFAF-3DFC78E26CA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23D89A95-088F-43E0-993A-0F0DA6965899}" type="datetimeFigureOut">
              <a:rPr lang="es-MX" smtClean="0"/>
              <a:pPr/>
              <a:t>12/04/2014</a:t>
            </a:fld>
            <a:endParaRPr lang="es-MX"/>
          </a:p>
        </p:txBody>
      </p:sp>
      <p:sp>
        <p:nvSpPr>
          <p:cNvPr id="24" name="23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B201A19E-E058-49EA-BFAF-3DFC78E26CA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7 Conector recto"/>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Título"/>
          <p:cNvSpPr>
            <a:spLocks noGrp="1"/>
          </p:cNvSpPr>
          <p:nvPr>
            <p:ph type="title"/>
          </p:nvPr>
        </p:nvSpPr>
        <p:spPr>
          <a:xfrm>
            <a:off x="457200" y="5486400"/>
            <a:ext cx="8458200" cy="520700"/>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14" name="13 Marcador de contenido"/>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23D89A95-088F-43E0-993A-0F0DA6965899}" type="datetimeFigureOut">
              <a:rPr lang="es-MX" smtClean="0"/>
              <a:pPr/>
              <a:t>12/04/2014</a:t>
            </a:fld>
            <a:endParaRPr lang="es-MX"/>
          </a:p>
        </p:txBody>
      </p:sp>
      <p:sp>
        <p:nvSpPr>
          <p:cNvPr id="29" name="28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B201A19E-E058-49EA-BFAF-3DFC78E26CA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3" name="12 Marcador de posición de imagen"/>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s-ES" smtClean="0"/>
              <a:t>Haga clic en el icono para agregar una imagen</a:t>
            </a:r>
            <a:endParaRPr kumimoji="0" lang="en-US" dirty="0"/>
          </a:p>
        </p:txBody>
      </p:sp>
      <p:sp>
        <p:nvSpPr>
          <p:cNvPr id="7" name="6 Marcador de fecha"/>
          <p:cNvSpPr>
            <a:spLocks noGrp="1"/>
          </p:cNvSpPr>
          <p:nvPr>
            <p:ph type="dt" sz="half" idx="10"/>
          </p:nvPr>
        </p:nvSpPr>
        <p:spPr/>
        <p:txBody>
          <a:bodyPr/>
          <a:lstStyle/>
          <a:p>
            <a:fld id="{23D89A95-088F-43E0-993A-0F0DA6965899}" type="datetimeFigureOut">
              <a:rPr lang="es-MX" smtClean="0"/>
              <a:pPr/>
              <a:t>12/04/2014</a:t>
            </a:fld>
            <a:endParaRPr lang="es-MX"/>
          </a:p>
        </p:txBody>
      </p:sp>
      <p:sp>
        <p:nvSpPr>
          <p:cNvPr id="5" name="4 Marcador de pie de página"/>
          <p:cNvSpPr>
            <a:spLocks noGrp="1"/>
          </p:cNvSpPr>
          <p:nvPr>
            <p:ph type="ftr" sz="quarter" idx="11"/>
          </p:nvPr>
        </p:nvSpPr>
        <p:spPr/>
        <p:txBody>
          <a:bodyPr/>
          <a:lstStyle/>
          <a:p>
            <a:endParaRPr lang="es-MX"/>
          </a:p>
        </p:txBody>
      </p:sp>
      <p:sp>
        <p:nvSpPr>
          <p:cNvPr id="31" name="30 Marcador de número de diapositiva"/>
          <p:cNvSpPr>
            <a:spLocks noGrp="1"/>
          </p:cNvSpPr>
          <p:nvPr>
            <p:ph type="sldNum" sz="quarter" idx="12"/>
          </p:nvPr>
        </p:nvSpPr>
        <p:spPr/>
        <p:txBody>
          <a:bodyPr/>
          <a:lstStyle/>
          <a:p>
            <a:fld id="{B201A19E-E058-49EA-BFAF-3DFC78E26CA8}" type="slidenum">
              <a:rPr lang="es-MX" smtClean="0"/>
              <a:pPr/>
              <a:t>‹Nº›</a:t>
            </a:fld>
            <a:endParaRPr lang="es-MX"/>
          </a:p>
        </p:txBody>
      </p:sp>
      <p:sp>
        <p:nvSpPr>
          <p:cNvPr id="17" name="16 Título"/>
          <p:cNvSpPr>
            <a:spLocks noGrp="1"/>
          </p:cNvSpPr>
          <p:nvPr>
            <p:ph type="title"/>
          </p:nvPr>
        </p:nvSpPr>
        <p:spPr>
          <a:xfrm>
            <a:off x="381000" y="4993760"/>
            <a:ext cx="5867400" cy="522288"/>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arcador de texto"/>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1" name="10 Marcador de fecha"/>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23D89A95-088F-43E0-993A-0F0DA6965899}" type="datetimeFigureOut">
              <a:rPr lang="es-MX" smtClean="0"/>
              <a:pPr/>
              <a:t>12/04/2014</a:t>
            </a:fld>
            <a:endParaRPr lang="es-MX"/>
          </a:p>
        </p:txBody>
      </p:sp>
      <p:sp>
        <p:nvSpPr>
          <p:cNvPr id="28" name="27 Marcador de pie de página"/>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s-MX"/>
          </a:p>
        </p:txBody>
      </p:sp>
      <p:sp>
        <p:nvSpPr>
          <p:cNvPr id="5" name="4 Marcador de número de diapositiva"/>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201A19E-E058-49EA-BFAF-3DFC78E26CA8}" type="slidenum">
              <a:rPr lang="es-MX" smtClean="0"/>
              <a:pPr/>
              <a:t>‹Nº›</a:t>
            </a:fld>
            <a:endParaRPr lang="es-MX"/>
          </a:p>
        </p:txBody>
      </p:sp>
      <p:sp>
        <p:nvSpPr>
          <p:cNvPr id="10" name="9 Marcador de título"/>
          <p:cNvSpPr>
            <a:spLocks noGrp="1"/>
          </p:cNvSpPr>
          <p:nvPr>
            <p:ph type="title"/>
          </p:nvPr>
        </p:nvSpPr>
        <p:spPr>
          <a:xfrm>
            <a:off x="304800" y="457200"/>
            <a:ext cx="8686800" cy="8382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9" name="8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Conector recto"/>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es.scribd.com/doc/3459749/AUDIO-CONFERENCIA" TargetMode="External"/><Relationship Id="rId2" Type="http://schemas.openxmlformats.org/officeDocument/2006/relationships/hyperlink" Target="http://es.wikipedia.org/wiki/Comunicaci%C3%B3n_sincr%C3%B3nica" TargetMode="External"/><Relationship Id="rId1" Type="http://schemas.openxmlformats.org/officeDocument/2006/relationships/slideLayout" Target="../slideLayouts/slideLayout2.xml"/><Relationship Id="rId5" Type="http://schemas.openxmlformats.org/officeDocument/2006/relationships/hyperlink" Target="http://es.wikipedia.org/wiki/Chat" TargetMode="External"/><Relationship Id="rId4" Type="http://schemas.openxmlformats.org/officeDocument/2006/relationships/hyperlink" Target="http://es.wikipedia.org/wiki/Videoconferencia"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23528" y="1414537"/>
            <a:ext cx="8064896" cy="1222375"/>
          </a:xfrm>
        </p:spPr>
        <p:txBody>
          <a:bodyPr>
            <a:normAutofit/>
          </a:bodyPr>
          <a:lstStyle/>
          <a:p>
            <a:pPr algn="ctr"/>
            <a:r>
              <a:rPr lang="es-MX" sz="4000" dirty="0" smtClean="0"/>
              <a:t>2.3 Comunicación </a:t>
            </a:r>
            <a:r>
              <a:rPr lang="es-MX" sz="4000" dirty="0" smtClean="0"/>
              <a:t>síncrona</a:t>
            </a:r>
            <a:endParaRPr lang="es-MX" sz="4000" dirty="0"/>
          </a:p>
        </p:txBody>
      </p:sp>
      <p:sp>
        <p:nvSpPr>
          <p:cNvPr id="3" name="2 Subtítulo"/>
          <p:cNvSpPr>
            <a:spLocks noGrp="1"/>
          </p:cNvSpPr>
          <p:nvPr>
            <p:ph type="subTitle" idx="1"/>
          </p:nvPr>
        </p:nvSpPr>
        <p:spPr>
          <a:xfrm>
            <a:off x="381000" y="5466928"/>
            <a:ext cx="8458200" cy="914400"/>
          </a:xfrm>
        </p:spPr>
        <p:txBody>
          <a:bodyPr/>
          <a:lstStyle/>
          <a:p>
            <a:r>
              <a:rPr lang="es-MX" dirty="0" smtClean="0"/>
              <a:t>LIZBETH HERNANDEZ GOMEZ</a:t>
            </a:r>
          </a:p>
          <a:p>
            <a:r>
              <a:rPr lang="es-MX" dirty="0" smtClean="0"/>
              <a:t>LIC. ELIU GOMEZ CASTRO</a:t>
            </a:r>
            <a:endParaRPr lang="es-MX" dirty="0"/>
          </a:p>
        </p:txBody>
      </p:sp>
      <p:sp>
        <p:nvSpPr>
          <p:cNvPr id="4" name="3 CuadroTexto"/>
          <p:cNvSpPr txBox="1"/>
          <p:nvPr/>
        </p:nvSpPr>
        <p:spPr>
          <a:xfrm>
            <a:off x="1488168" y="260648"/>
            <a:ext cx="6858801" cy="954107"/>
          </a:xfrm>
          <a:prstGeom prst="rect">
            <a:avLst/>
          </a:prstGeom>
          <a:noFill/>
        </p:spPr>
        <p:txBody>
          <a:bodyPr wrap="none" rtlCol="0">
            <a:spAutoFit/>
          </a:bodyPr>
          <a:lstStyle/>
          <a:p>
            <a:pPr algn="ctr"/>
            <a:r>
              <a:rPr lang="es-MX" sz="2800" dirty="0" smtClean="0"/>
              <a:t>UNIVERSIDAD  DE CIENCIAS E INGENIERÍAS </a:t>
            </a:r>
          </a:p>
          <a:p>
            <a:pPr algn="ctr"/>
            <a:r>
              <a:rPr lang="es-MX" sz="2800" dirty="0" smtClean="0"/>
              <a:t>DEL NORESTE</a:t>
            </a:r>
            <a:endParaRPr lang="es-MX" sz="2800" dirty="0"/>
          </a:p>
        </p:txBody>
      </p:sp>
      <p:pic>
        <p:nvPicPr>
          <p:cNvPr id="5" name="4 Imagen" descr="images (10).jpg"/>
          <p:cNvPicPr>
            <a:picLocks noChangeAspect="1"/>
          </p:cNvPicPr>
          <p:nvPr/>
        </p:nvPicPr>
        <p:blipFill>
          <a:blip r:embed="rId2" cstate="print"/>
          <a:stretch>
            <a:fillRect/>
          </a:stretch>
        </p:blipFill>
        <p:spPr>
          <a:xfrm>
            <a:off x="179512" y="171930"/>
            <a:ext cx="1331640" cy="1240846"/>
          </a:xfrm>
          <a:prstGeom prst="rect">
            <a:avLst/>
          </a:prstGeom>
        </p:spPr>
      </p:pic>
      <p:pic>
        <p:nvPicPr>
          <p:cNvPr id="6" name="5 Imagen" descr="blkb.jpg"/>
          <p:cNvPicPr>
            <a:picLocks noChangeAspect="1"/>
          </p:cNvPicPr>
          <p:nvPr/>
        </p:nvPicPr>
        <p:blipFill>
          <a:blip r:embed="rId3" cstate="print"/>
          <a:stretch>
            <a:fillRect/>
          </a:stretch>
        </p:blipFill>
        <p:spPr>
          <a:xfrm>
            <a:off x="5148064" y="2204864"/>
            <a:ext cx="3563888" cy="2880320"/>
          </a:xfrm>
          <a:prstGeom prst="rect">
            <a:avLst/>
          </a:prstGeom>
        </p:spPr>
      </p:pic>
      <p:sp>
        <p:nvSpPr>
          <p:cNvPr id="7" name="6 CuadroTexto"/>
          <p:cNvSpPr txBox="1"/>
          <p:nvPr/>
        </p:nvSpPr>
        <p:spPr>
          <a:xfrm>
            <a:off x="144016" y="2816349"/>
            <a:ext cx="5292080" cy="1815882"/>
          </a:xfrm>
          <a:prstGeom prst="rect">
            <a:avLst/>
          </a:prstGeom>
          <a:noFill/>
        </p:spPr>
        <p:txBody>
          <a:bodyPr wrap="square" rtlCol="0">
            <a:spAutoFit/>
          </a:bodyPr>
          <a:lstStyle/>
          <a:p>
            <a:r>
              <a:rPr lang="es-MX" sz="2800" dirty="0" smtClean="0"/>
              <a:t>2.3.1 CONFERENCIA ORDINARIA</a:t>
            </a:r>
          </a:p>
          <a:p>
            <a:r>
              <a:rPr lang="es-MX" sz="2800" dirty="0" smtClean="0"/>
              <a:t>2.3.2 AUDIOCONFERENCIA</a:t>
            </a:r>
          </a:p>
          <a:p>
            <a:r>
              <a:rPr lang="es-MX" sz="2800" dirty="0" smtClean="0"/>
              <a:t>2.3.3 VIDEOCONFERENCIA</a:t>
            </a:r>
          </a:p>
          <a:p>
            <a:r>
              <a:rPr lang="es-MX" sz="2800" dirty="0" smtClean="0"/>
              <a:t>2.3.4 CHATS</a:t>
            </a:r>
            <a:endParaRPr lang="es-MX"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62880" y="2575445"/>
            <a:ext cx="8229600" cy="4525963"/>
          </a:xfrm>
        </p:spPr>
        <p:txBody>
          <a:bodyPr/>
          <a:lstStyle/>
          <a:p>
            <a:pPr>
              <a:buFont typeface="Wingdings" pitchFamily="2" charset="2"/>
              <a:buChar char="v"/>
            </a:pPr>
            <a:r>
              <a:rPr lang="es-MX" dirty="0"/>
              <a:t>El eje tecnológico usado en un sistema de videoconferencia es la compresión digital de los flujos de audio y vídeo en tiempo real.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2.3.4 CHAT</a:t>
            </a:r>
            <a:endParaRPr lang="es-MX" dirty="0"/>
          </a:p>
        </p:txBody>
      </p:sp>
      <p:sp>
        <p:nvSpPr>
          <p:cNvPr id="3" name="2 Marcador de contenido"/>
          <p:cNvSpPr>
            <a:spLocks noGrp="1"/>
          </p:cNvSpPr>
          <p:nvPr>
            <p:ph idx="1"/>
          </p:nvPr>
        </p:nvSpPr>
        <p:spPr>
          <a:xfrm>
            <a:off x="179512" y="1554162"/>
            <a:ext cx="8686800" cy="4525963"/>
          </a:xfrm>
        </p:spPr>
        <p:txBody>
          <a:bodyPr>
            <a:normAutofit/>
          </a:bodyPr>
          <a:lstStyle/>
          <a:p>
            <a:r>
              <a:rPr lang="es-MX" dirty="0"/>
              <a:t>El </a:t>
            </a:r>
            <a:r>
              <a:rPr lang="es-MX" dirty="0" smtClean="0"/>
              <a:t>chat</a:t>
            </a:r>
            <a:r>
              <a:rPr lang="es-MX" dirty="0"/>
              <a:t> (término proveniente del inglés que en español equivale a 'charla'), también conocido como cibercharla, designa una comunicación escrita realizada de manera instantánea mediante el uso de un software y a través de Internet entre dos, tres o más personas ya sea de manera pública a través de los llamados chats </a:t>
            </a:r>
            <a:r>
              <a:rPr lang="es-MX" dirty="0" smtClean="0"/>
              <a:t>públicos </a:t>
            </a:r>
            <a:r>
              <a:rPr lang="es-MX" dirty="0"/>
              <a:t>o </a:t>
            </a:r>
            <a:r>
              <a:rPr lang="es-MX" dirty="0" smtClean="0"/>
              <a:t>privados, </a:t>
            </a:r>
            <a:r>
              <a:rPr lang="es-MX" dirty="0"/>
              <a:t>en los que se comunican dos o más personas.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063277"/>
            <a:ext cx="8229600" cy="4525963"/>
          </a:xfrm>
        </p:spPr>
        <p:txBody>
          <a:bodyPr>
            <a:normAutofit/>
          </a:bodyPr>
          <a:lstStyle/>
          <a:p>
            <a:r>
              <a:rPr lang="es-MX" dirty="0"/>
              <a:t>El chat sirve para comunicarse con grupos de personas las cuales opinan de diferentes temas y se entretienen incluso con herramientas como el video chat y enviándose enlaces para ver otras paginas y criticarlas. </a:t>
            </a:r>
          </a:p>
        </p:txBody>
      </p:sp>
      <p:pic>
        <p:nvPicPr>
          <p:cNvPr id="4" name="3 Imagen" descr="descarga (2).jpg"/>
          <p:cNvPicPr>
            <a:picLocks noChangeAspect="1"/>
          </p:cNvPicPr>
          <p:nvPr/>
        </p:nvPicPr>
        <p:blipFill>
          <a:blip r:embed="rId2" cstate="print"/>
          <a:stretch>
            <a:fillRect/>
          </a:stretch>
        </p:blipFill>
        <p:spPr>
          <a:xfrm>
            <a:off x="2915816" y="3900264"/>
            <a:ext cx="4392488" cy="262508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063277"/>
            <a:ext cx="8229600" cy="4525963"/>
          </a:xfrm>
        </p:spPr>
        <p:txBody>
          <a:bodyPr/>
          <a:lstStyle/>
          <a:p>
            <a:r>
              <a:rPr lang="es-MX" dirty="0" smtClean="0"/>
              <a:t>Hay maneras de expresarse a través de la red, como por ejemplo; enviando emoticones que representan; caras simples, tristes, alegres, sorprendidas, gritando, llorando o haciendo gestos con partes del rostro. también hay diferentes tipos de chat o también grupos de discusión etc.</a:t>
            </a:r>
          </a:p>
          <a:p>
            <a:endParaRPr lang="es-MX"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CONCLUSION</a:t>
            </a:r>
            <a:endParaRPr lang="es-MX" dirty="0"/>
          </a:p>
        </p:txBody>
      </p:sp>
      <p:sp>
        <p:nvSpPr>
          <p:cNvPr id="4" name="3 Rectángulo"/>
          <p:cNvSpPr/>
          <p:nvPr/>
        </p:nvSpPr>
        <p:spPr>
          <a:xfrm>
            <a:off x="3707904" y="1124744"/>
            <a:ext cx="1872208"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COMUNICACIÓN SINCRONA</a:t>
            </a:r>
            <a:endParaRPr lang="es-MX" dirty="0"/>
          </a:p>
        </p:txBody>
      </p:sp>
      <p:cxnSp>
        <p:nvCxnSpPr>
          <p:cNvPr id="8" name="7 Conector recto de flecha"/>
          <p:cNvCxnSpPr/>
          <p:nvPr/>
        </p:nvCxnSpPr>
        <p:spPr>
          <a:xfrm flipH="1">
            <a:off x="1691680" y="1484784"/>
            <a:ext cx="158417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11 Conector recto de flecha"/>
          <p:cNvCxnSpPr/>
          <p:nvPr/>
        </p:nvCxnSpPr>
        <p:spPr>
          <a:xfrm>
            <a:off x="1691680" y="1484784"/>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12 Rectángulo redondeado"/>
          <p:cNvSpPr/>
          <p:nvPr/>
        </p:nvSpPr>
        <p:spPr>
          <a:xfrm>
            <a:off x="683568" y="1866528"/>
            <a:ext cx="205172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SON AQUELLAS QUE ESTAN EN TIEMPO REAL</a:t>
            </a:r>
            <a:endParaRPr lang="es-MX" dirty="0"/>
          </a:p>
        </p:txBody>
      </p:sp>
      <p:sp>
        <p:nvSpPr>
          <p:cNvPr id="19" name="18 CuadroTexto"/>
          <p:cNvSpPr txBox="1"/>
          <p:nvPr/>
        </p:nvSpPr>
        <p:spPr>
          <a:xfrm>
            <a:off x="3992364" y="1988840"/>
            <a:ext cx="1227708" cy="369332"/>
          </a:xfrm>
          <a:prstGeom prst="rect">
            <a:avLst/>
          </a:prstGeom>
          <a:noFill/>
        </p:spPr>
        <p:txBody>
          <a:bodyPr wrap="none" rtlCol="0">
            <a:spAutoFit/>
          </a:bodyPr>
          <a:lstStyle/>
          <a:p>
            <a:r>
              <a:rPr lang="es-MX" dirty="0" smtClean="0"/>
              <a:t>EJEMPLOS</a:t>
            </a:r>
            <a:endParaRPr lang="es-MX" dirty="0"/>
          </a:p>
        </p:txBody>
      </p:sp>
      <p:cxnSp>
        <p:nvCxnSpPr>
          <p:cNvPr id="22" name="21 Conector recto de flecha"/>
          <p:cNvCxnSpPr/>
          <p:nvPr/>
        </p:nvCxnSpPr>
        <p:spPr>
          <a:xfrm>
            <a:off x="2843808" y="2132856"/>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24 Conector recto de flecha"/>
          <p:cNvCxnSpPr/>
          <p:nvPr/>
        </p:nvCxnSpPr>
        <p:spPr>
          <a:xfrm flipH="1">
            <a:off x="2915816" y="2420888"/>
            <a:ext cx="1224136"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26 Conector recto de flecha"/>
          <p:cNvCxnSpPr/>
          <p:nvPr/>
        </p:nvCxnSpPr>
        <p:spPr>
          <a:xfrm>
            <a:off x="4355976" y="2348880"/>
            <a:ext cx="0"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28 Conector recto de flecha"/>
          <p:cNvCxnSpPr/>
          <p:nvPr/>
        </p:nvCxnSpPr>
        <p:spPr>
          <a:xfrm>
            <a:off x="4716016" y="2420888"/>
            <a:ext cx="864096"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2" name="31 Rectángulo redondeado"/>
          <p:cNvSpPr/>
          <p:nvPr/>
        </p:nvSpPr>
        <p:spPr>
          <a:xfrm>
            <a:off x="683568" y="2996952"/>
            <a:ext cx="2088232"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AUDIO CONFERENCIA</a:t>
            </a:r>
            <a:endParaRPr lang="es-MX" dirty="0"/>
          </a:p>
        </p:txBody>
      </p:sp>
      <p:sp>
        <p:nvSpPr>
          <p:cNvPr id="33" name="32 Rectángulo redondeado"/>
          <p:cNvSpPr/>
          <p:nvPr/>
        </p:nvSpPr>
        <p:spPr>
          <a:xfrm>
            <a:off x="3419872" y="2996952"/>
            <a:ext cx="1944216"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CHAT</a:t>
            </a:r>
            <a:endParaRPr lang="es-MX" dirty="0"/>
          </a:p>
        </p:txBody>
      </p:sp>
      <p:cxnSp>
        <p:nvCxnSpPr>
          <p:cNvPr id="17" name="16 Conector recto de flecha"/>
          <p:cNvCxnSpPr/>
          <p:nvPr/>
        </p:nvCxnSpPr>
        <p:spPr>
          <a:xfrm>
            <a:off x="1691680" y="3645024"/>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20 Conector recto de flecha"/>
          <p:cNvCxnSpPr/>
          <p:nvPr/>
        </p:nvCxnSpPr>
        <p:spPr>
          <a:xfrm>
            <a:off x="4355976" y="3645024"/>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23 Rectángulo redondeado"/>
          <p:cNvSpPr/>
          <p:nvPr/>
        </p:nvSpPr>
        <p:spPr>
          <a:xfrm>
            <a:off x="3131840" y="4005064"/>
            <a:ext cx="2592288" cy="2138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UNA PERSONA PUEDE ENTABLAR UNA CONVERSACION ESCRITA EN TIEMPO REAL CON OTRAS PERSONAS CONECTADAS A LA RED</a:t>
            </a:r>
            <a:endParaRPr lang="es-MX" dirty="0"/>
          </a:p>
        </p:txBody>
      </p:sp>
      <p:sp>
        <p:nvSpPr>
          <p:cNvPr id="35" name="34 Rectángulo redondeado"/>
          <p:cNvSpPr/>
          <p:nvPr/>
        </p:nvSpPr>
        <p:spPr>
          <a:xfrm>
            <a:off x="5868144" y="2852936"/>
            <a:ext cx="1656184"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VIDEO CONERENCIA</a:t>
            </a:r>
            <a:endParaRPr lang="es-MX" dirty="0"/>
          </a:p>
        </p:txBody>
      </p:sp>
      <p:cxnSp>
        <p:nvCxnSpPr>
          <p:cNvPr id="37" name="36 Conector recto de flecha"/>
          <p:cNvCxnSpPr/>
          <p:nvPr/>
        </p:nvCxnSpPr>
        <p:spPr>
          <a:xfrm>
            <a:off x="6660232" y="3501008"/>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0" name="39 Rectángulo redondeado"/>
          <p:cNvSpPr/>
          <p:nvPr/>
        </p:nvSpPr>
        <p:spPr>
          <a:xfrm>
            <a:off x="5868144" y="3888432"/>
            <a:ext cx="3059832" cy="17008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PERMITE A VARIOS USUARIOS MANTERER UNA CONVERSACION A DISTANCIA EN TIEMPO RAL CON INTERACCION VISUAL AUDITIVO Y VERBAL</a:t>
            </a:r>
            <a:endParaRPr lang="es-MX" dirty="0"/>
          </a:p>
        </p:txBody>
      </p:sp>
      <p:sp>
        <p:nvSpPr>
          <p:cNvPr id="50" name="49 Rectángulo redondeado"/>
          <p:cNvSpPr/>
          <p:nvPr/>
        </p:nvSpPr>
        <p:spPr>
          <a:xfrm>
            <a:off x="539552" y="4026768"/>
            <a:ext cx="2304256" cy="25705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ES LA  INTERACCION DE UN GRUPO DE PERSONAS EN TIEMPO REAL POR MEDIO DE TELEFONIA</a:t>
            </a:r>
            <a:endParaRPr lang="es-MX"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BIBLIOGRAFIA</a:t>
            </a:r>
            <a:endParaRPr lang="es-MX" dirty="0"/>
          </a:p>
        </p:txBody>
      </p:sp>
      <p:sp>
        <p:nvSpPr>
          <p:cNvPr id="3" name="2 Marcador de contenido"/>
          <p:cNvSpPr>
            <a:spLocks noGrp="1"/>
          </p:cNvSpPr>
          <p:nvPr>
            <p:ph idx="1"/>
          </p:nvPr>
        </p:nvSpPr>
        <p:spPr/>
        <p:txBody>
          <a:bodyPr/>
          <a:lstStyle/>
          <a:p>
            <a:r>
              <a:rPr lang="es-MX" dirty="0" smtClean="0">
                <a:hlinkClick r:id="rId2"/>
              </a:rPr>
              <a:t>http://es.wikipedia.org/wiki/Comunicaci%C3%B3n_sincr%C3%B3nica</a:t>
            </a:r>
            <a:endParaRPr lang="es-MX" dirty="0" smtClean="0"/>
          </a:p>
          <a:p>
            <a:r>
              <a:rPr lang="es-MX" dirty="0" smtClean="0">
                <a:hlinkClick r:id="rId3"/>
              </a:rPr>
              <a:t>http://es.scribd.com/doc/3459749/AUDIO-CONFERENCIA</a:t>
            </a:r>
            <a:endParaRPr lang="es-MX" dirty="0" smtClean="0"/>
          </a:p>
          <a:p>
            <a:r>
              <a:rPr lang="es-MX" dirty="0" smtClean="0">
                <a:hlinkClick r:id="rId4"/>
              </a:rPr>
              <a:t>http://es.wikipedia.org/wiki/Videoconferencia</a:t>
            </a:r>
            <a:endParaRPr lang="es-MX" dirty="0" smtClean="0"/>
          </a:p>
          <a:p>
            <a:r>
              <a:rPr lang="es-MX" dirty="0" smtClean="0">
                <a:hlinkClick r:id="rId5"/>
              </a:rPr>
              <a:t>http://es.wikipedia.org/wiki/Chat</a:t>
            </a:r>
            <a:endParaRPr lang="es-MX" dirty="0" smtClean="0"/>
          </a:p>
          <a:p>
            <a:pPr>
              <a:buNone/>
            </a:pPr>
            <a:endParaRPr lang="es-MX" dirty="0" smtClean="0"/>
          </a:p>
          <a:p>
            <a:endParaRPr lang="es-MX"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INTRODUCCION</a:t>
            </a:r>
            <a:endParaRPr lang="es-MX" dirty="0"/>
          </a:p>
        </p:txBody>
      </p:sp>
      <p:sp>
        <p:nvSpPr>
          <p:cNvPr id="3" name="2 Marcador de contenido"/>
          <p:cNvSpPr>
            <a:spLocks noGrp="1"/>
          </p:cNvSpPr>
          <p:nvPr>
            <p:ph idx="1"/>
          </p:nvPr>
        </p:nvSpPr>
        <p:spPr>
          <a:xfrm>
            <a:off x="304800" y="1554162"/>
            <a:ext cx="8686800" cy="4899174"/>
          </a:xfrm>
        </p:spPr>
        <p:txBody>
          <a:bodyPr>
            <a:normAutofit fontScale="92500"/>
          </a:bodyPr>
          <a:lstStyle/>
          <a:p>
            <a:pPr>
              <a:buFont typeface="Wingdings" pitchFamily="2" charset="2"/>
              <a:buChar char="v"/>
            </a:pPr>
            <a:r>
              <a:rPr lang="es-MX" dirty="0" smtClean="0"/>
              <a:t>La comunicación síncrona es la que se da en tiempo real, la cual se intercambia información por medio de la computadora.</a:t>
            </a:r>
          </a:p>
          <a:p>
            <a:pPr>
              <a:buFont typeface="Wingdings" pitchFamily="2" charset="2"/>
              <a:buChar char="v"/>
            </a:pPr>
            <a:r>
              <a:rPr lang="es-MX" dirty="0" smtClean="0"/>
              <a:t> A continuación se darán a conocer los ejemplos de una comunicación síncrona tales  como:</a:t>
            </a:r>
          </a:p>
          <a:p>
            <a:pPr>
              <a:buFontTx/>
              <a:buChar char="-"/>
            </a:pPr>
            <a:r>
              <a:rPr lang="es-MX" dirty="0" smtClean="0"/>
              <a:t>Conferencia ordinaria</a:t>
            </a:r>
          </a:p>
          <a:p>
            <a:pPr>
              <a:buFontTx/>
              <a:buChar char="-"/>
            </a:pPr>
            <a:r>
              <a:rPr lang="es-MX" dirty="0" smtClean="0"/>
              <a:t>Audio conferencia</a:t>
            </a:r>
          </a:p>
          <a:p>
            <a:pPr>
              <a:buFontTx/>
              <a:buChar char="-"/>
            </a:pPr>
            <a:r>
              <a:rPr lang="es-MX" dirty="0" smtClean="0"/>
              <a:t>Video conferencia</a:t>
            </a:r>
          </a:p>
          <a:p>
            <a:pPr>
              <a:buFontTx/>
              <a:buChar char="-"/>
            </a:pPr>
            <a:r>
              <a:rPr lang="es-MX" dirty="0" smtClean="0"/>
              <a:t>Chat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2.3 COMUNICACIÓN </a:t>
            </a:r>
            <a:r>
              <a:rPr lang="es-MX" dirty="0" smtClean="0"/>
              <a:t>SINCRONA</a:t>
            </a:r>
            <a:endParaRPr lang="es-MX" dirty="0"/>
          </a:p>
        </p:txBody>
      </p:sp>
      <p:sp>
        <p:nvSpPr>
          <p:cNvPr id="3" name="2 Marcador de contenido"/>
          <p:cNvSpPr>
            <a:spLocks noGrp="1"/>
          </p:cNvSpPr>
          <p:nvPr>
            <p:ph idx="1"/>
          </p:nvPr>
        </p:nvSpPr>
        <p:spPr/>
        <p:txBody>
          <a:bodyPr/>
          <a:lstStyle/>
          <a:p>
            <a:pPr>
              <a:buFont typeface="Wingdings" pitchFamily="2" charset="2"/>
              <a:buChar char="v"/>
            </a:pPr>
            <a:r>
              <a:rPr lang="es-MX" dirty="0"/>
              <a:t>La </a:t>
            </a:r>
            <a:r>
              <a:rPr lang="es-MX" b="1" dirty="0"/>
              <a:t>comunicación sincrónica</a:t>
            </a:r>
            <a:r>
              <a:rPr lang="es-MX" dirty="0"/>
              <a:t> es el intercambio de información por Internet en tiempo real</a:t>
            </a:r>
            <a:r>
              <a:rPr lang="es-MX" dirty="0" smtClean="0"/>
              <a:t>.</a:t>
            </a:r>
          </a:p>
          <a:p>
            <a:pPr>
              <a:buNone/>
            </a:pPr>
            <a:r>
              <a:rPr lang="es-MX" dirty="0" smtClean="0"/>
              <a:t>    Es </a:t>
            </a:r>
            <a:r>
              <a:rPr lang="es-MX" dirty="0"/>
              <a:t>un concepto que se enmarca dentro de la comunicación mediada por </a:t>
            </a:r>
            <a:r>
              <a:rPr lang="es-MX" dirty="0" smtClean="0"/>
              <a:t>computadora, </a:t>
            </a:r>
            <a:r>
              <a:rPr lang="es-MX" dirty="0"/>
              <a:t>que es aquel tipo de comunicación que se da entre personas y que está mediatizada por ordenadores.</a:t>
            </a:r>
          </a:p>
        </p:txBody>
      </p:sp>
      <p:pic>
        <p:nvPicPr>
          <p:cNvPr id="4" name="3 Imagen" descr="descarga (1).jpg"/>
          <p:cNvPicPr>
            <a:picLocks noChangeAspect="1"/>
          </p:cNvPicPr>
          <p:nvPr/>
        </p:nvPicPr>
        <p:blipFill>
          <a:blip r:embed="rId2" cstate="print"/>
          <a:stretch>
            <a:fillRect/>
          </a:stretch>
        </p:blipFill>
        <p:spPr>
          <a:xfrm>
            <a:off x="3059832" y="4705350"/>
            <a:ext cx="3888432" cy="215265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2.3.2 AUDIO </a:t>
            </a:r>
            <a:r>
              <a:rPr lang="es-MX" dirty="0" smtClean="0"/>
              <a:t>CONFERENCIA</a:t>
            </a:r>
            <a:endParaRPr lang="es-MX" dirty="0"/>
          </a:p>
        </p:txBody>
      </p:sp>
      <p:sp>
        <p:nvSpPr>
          <p:cNvPr id="3" name="2 Marcador de contenido"/>
          <p:cNvSpPr>
            <a:spLocks noGrp="1"/>
          </p:cNvSpPr>
          <p:nvPr>
            <p:ph idx="1"/>
          </p:nvPr>
        </p:nvSpPr>
        <p:spPr/>
        <p:txBody>
          <a:bodyPr/>
          <a:lstStyle/>
          <a:p>
            <a:pPr>
              <a:buFont typeface="Wingdings" pitchFamily="2" charset="2"/>
              <a:buChar char="v"/>
            </a:pPr>
            <a:r>
              <a:rPr lang="es-MX" dirty="0" smtClean="0"/>
              <a:t>La audio conferencia es la interacción entre grupos de personas en dos o más sitios en tiempo real usando telefonía de alta calidad, movilidad, y manos libres. </a:t>
            </a:r>
            <a:endParaRPr lang="es-MX" dirty="0"/>
          </a:p>
        </p:txBody>
      </p:sp>
      <p:pic>
        <p:nvPicPr>
          <p:cNvPr id="5" name="4 Imagen" descr="descarga (3).jpg"/>
          <p:cNvPicPr>
            <a:picLocks noChangeAspect="1"/>
          </p:cNvPicPr>
          <p:nvPr/>
        </p:nvPicPr>
        <p:blipFill>
          <a:blip r:embed="rId2" cstate="print"/>
          <a:stretch>
            <a:fillRect/>
          </a:stretch>
        </p:blipFill>
        <p:spPr>
          <a:xfrm>
            <a:off x="2267744" y="3789040"/>
            <a:ext cx="5040560" cy="260374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063277"/>
            <a:ext cx="8229600" cy="4525963"/>
          </a:xfrm>
        </p:spPr>
        <p:txBody>
          <a:bodyPr>
            <a:normAutofit/>
          </a:bodyPr>
          <a:lstStyle/>
          <a:p>
            <a:pPr>
              <a:buFont typeface="Wingdings" pitchFamily="2" charset="2"/>
              <a:buChar char="v"/>
            </a:pPr>
            <a:r>
              <a:rPr lang="es-MX" dirty="0" smtClean="0"/>
              <a:t>La audio conferencia </a:t>
            </a:r>
            <a:r>
              <a:rPr lang="es-MX" dirty="0"/>
              <a:t>es la modalidad más antigua y sencilla de teleconferencia. </a:t>
            </a:r>
            <a:endParaRPr lang="es-MX" dirty="0" smtClean="0"/>
          </a:p>
          <a:p>
            <a:pPr>
              <a:buFont typeface="Wingdings" pitchFamily="2" charset="2"/>
              <a:buChar char="v"/>
            </a:pPr>
            <a:r>
              <a:rPr lang="es-MX" dirty="0" smtClean="0"/>
              <a:t>Su </a:t>
            </a:r>
            <a:r>
              <a:rPr lang="es-MX" dirty="0"/>
              <a:t>uso se ha extendido para diversos fines que van desde el ámbito de los negocios hasta la educación. </a:t>
            </a:r>
            <a:endParaRPr lang="es-MX" dirty="0" smtClean="0"/>
          </a:p>
          <a:p>
            <a:pPr>
              <a:buFont typeface="Wingdings" pitchFamily="2" charset="2"/>
              <a:buChar char="v"/>
            </a:pPr>
            <a:r>
              <a:rPr lang="es-MX" dirty="0" smtClean="0"/>
              <a:t>No </a:t>
            </a:r>
            <a:r>
              <a:rPr lang="es-MX" dirty="0"/>
              <a:t>utiliza medios visuales, siendo de menos costosa que una videoconferencia.</a:t>
            </a:r>
          </a:p>
          <a:p>
            <a:endParaRPr lang="es-MX"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063277"/>
            <a:ext cx="8229600" cy="4525963"/>
          </a:xfrm>
        </p:spPr>
        <p:txBody>
          <a:bodyPr>
            <a:normAutofit/>
          </a:bodyPr>
          <a:lstStyle/>
          <a:p>
            <a:pPr>
              <a:buFont typeface="Wingdings" pitchFamily="2" charset="2"/>
              <a:buChar char="v"/>
            </a:pPr>
            <a:r>
              <a:rPr lang="es-MX" dirty="0"/>
              <a:t>La </a:t>
            </a:r>
            <a:r>
              <a:rPr lang="es-MX" dirty="0" smtClean="0"/>
              <a:t>audio conferencia </a:t>
            </a:r>
            <a:r>
              <a:rPr lang="es-MX" dirty="0"/>
              <a:t>permite la interacción entre individuos ubicados físicamente en lugares distantes, utiliza tecnología de fácil acceso permitiendo mayor cobertura. Aunque tiene existe la posibilidad de que uno de los participantes en la </a:t>
            </a:r>
            <a:r>
              <a:rPr lang="es-MX" dirty="0" smtClean="0"/>
              <a:t>audio conferencia </a:t>
            </a:r>
            <a:r>
              <a:rPr lang="es-MX" dirty="0"/>
              <a:t>monopolice el uso de la palabra.</a:t>
            </a:r>
          </a:p>
          <a:p>
            <a:endParaRPr lang="es-MX"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063277"/>
            <a:ext cx="8229600" cy="4525963"/>
          </a:xfrm>
        </p:spPr>
        <p:txBody>
          <a:bodyPr/>
          <a:lstStyle/>
          <a:p>
            <a:pPr>
              <a:buFont typeface="Wingdings" pitchFamily="2" charset="2"/>
              <a:buChar char="v"/>
            </a:pPr>
            <a:r>
              <a:rPr lang="es-MX" dirty="0" smtClean="0"/>
              <a:t>Al realizar audio conferencias, el responsable debe cuidar que la conexión telefónica se realice en el horario previamente acordado, verificar que el volumen de voz de los participantes sea el adecuado así como sus intervenciones, ya que éstas deben ser oportunas, tener contenido y evitar la trivialidad.</a:t>
            </a:r>
          </a:p>
          <a:p>
            <a:endParaRPr lang="es-MX"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2.3.3 VIDEO </a:t>
            </a:r>
            <a:r>
              <a:rPr lang="es-MX" dirty="0" smtClean="0"/>
              <a:t>CONFERENCIA</a:t>
            </a:r>
            <a:endParaRPr lang="es-MX" dirty="0"/>
          </a:p>
        </p:txBody>
      </p:sp>
      <p:sp>
        <p:nvSpPr>
          <p:cNvPr id="3" name="2 Marcador de contenido"/>
          <p:cNvSpPr>
            <a:spLocks noGrp="1"/>
          </p:cNvSpPr>
          <p:nvPr>
            <p:ph idx="1"/>
          </p:nvPr>
        </p:nvSpPr>
        <p:spPr/>
        <p:txBody>
          <a:bodyPr>
            <a:normAutofit/>
          </a:bodyPr>
          <a:lstStyle/>
          <a:p>
            <a:pPr>
              <a:buFont typeface="Wingdings" pitchFamily="2" charset="2"/>
              <a:buChar char="v"/>
            </a:pPr>
            <a:r>
              <a:rPr lang="es-MX" dirty="0"/>
              <a:t>Una </a:t>
            </a:r>
            <a:r>
              <a:rPr lang="es-MX" dirty="0" smtClean="0"/>
              <a:t>video conferencia</a:t>
            </a:r>
            <a:r>
              <a:rPr lang="es-MX" dirty="0"/>
              <a:t> es una conexión </a:t>
            </a:r>
            <a:r>
              <a:rPr lang="es-MX" dirty="0" smtClean="0"/>
              <a:t>multimedia </a:t>
            </a:r>
            <a:r>
              <a:rPr lang="es-MX" dirty="0"/>
              <a:t>entre dos o más personas que pueden verse, oírse e intercambiar recursos aunque estén separados por miles de kilómetros.</a:t>
            </a:r>
          </a:p>
          <a:p>
            <a:endParaRPr lang="es-MX" dirty="0"/>
          </a:p>
        </p:txBody>
      </p:sp>
      <p:pic>
        <p:nvPicPr>
          <p:cNvPr id="4" name="3 Imagen" descr="descarga (4).jpg"/>
          <p:cNvPicPr>
            <a:picLocks noChangeAspect="1"/>
          </p:cNvPicPr>
          <p:nvPr/>
        </p:nvPicPr>
        <p:blipFill>
          <a:blip r:embed="rId2" cstate="print"/>
          <a:stretch>
            <a:fillRect/>
          </a:stretch>
        </p:blipFill>
        <p:spPr>
          <a:xfrm>
            <a:off x="2339752" y="4221089"/>
            <a:ext cx="4536504" cy="223224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063277"/>
            <a:ext cx="8229600" cy="4525963"/>
          </a:xfrm>
        </p:spPr>
        <p:txBody>
          <a:bodyPr/>
          <a:lstStyle/>
          <a:p>
            <a:pPr>
              <a:buFont typeface="Wingdings" pitchFamily="2" charset="2"/>
              <a:buChar char="v"/>
            </a:pPr>
            <a:r>
              <a:rPr lang="es-MX" dirty="0" smtClean="0"/>
              <a:t>Esta permite mantener reuniones con grupos de personas situadas en lugares alejados entre sí, permitiendo el intercambio de información gráfica, de imágenes, la transferencia de archivos, de vídeo, de voz, permite compartir el escritorio de una computadora, hacer presentaciones, etc.</a:t>
            </a:r>
          </a:p>
          <a:p>
            <a:pPr>
              <a:buNone/>
            </a:pPr>
            <a:endParaRPr lang="es-MX"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iajes">
  <a:themeElements>
    <a:clrScheme name="Viaje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Viaje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136</TotalTime>
  <Words>500</Words>
  <Application>Microsoft Office PowerPoint</Application>
  <PresentationFormat>Presentación en pantalla (4:3)</PresentationFormat>
  <Paragraphs>49</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Viajes</vt:lpstr>
      <vt:lpstr>2.3 Comunicación síncrona</vt:lpstr>
      <vt:lpstr>INTRODUCCION</vt:lpstr>
      <vt:lpstr>2.3 COMUNICACIÓN SINCRONA</vt:lpstr>
      <vt:lpstr>2.3.2 AUDIO CONFERENCIA</vt:lpstr>
      <vt:lpstr>Diapositiva 5</vt:lpstr>
      <vt:lpstr>Diapositiva 6</vt:lpstr>
      <vt:lpstr>Diapositiva 7</vt:lpstr>
      <vt:lpstr>2.3.3 VIDEO CONFERENCIA</vt:lpstr>
      <vt:lpstr>Diapositiva 9</vt:lpstr>
      <vt:lpstr>Diapositiva 10</vt:lpstr>
      <vt:lpstr>2.3.4 CHAT</vt:lpstr>
      <vt:lpstr>Diapositiva 12</vt:lpstr>
      <vt:lpstr>Diapositiva 13</vt:lpstr>
      <vt:lpstr>CONCLUSION</vt:lpstr>
      <vt:lpstr>BIBLIOGRAFIA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REY</dc:creator>
  <cp:lastModifiedBy>REY</cp:lastModifiedBy>
  <cp:revision>15</cp:revision>
  <dcterms:created xsi:type="dcterms:W3CDTF">2014-03-27T03:36:53Z</dcterms:created>
  <dcterms:modified xsi:type="dcterms:W3CDTF">2014-04-12T17:37:20Z</dcterms:modified>
</cp:coreProperties>
</file>